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2" r:id="rId2"/>
    <p:sldId id="256" r:id="rId3"/>
    <p:sldId id="290" r:id="rId4"/>
    <p:sldId id="284" r:id="rId5"/>
    <p:sldId id="291" r:id="rId6"/>
    <p:sldId id="259" r:id="rId7"/>
    <p:sldId id="260" r:id="rId8"/>
    <p:sldId id="261" r:id="rId9"/>
    <p:sldId id="262" r:id="rId10"/>
    <p:sldId id="263" r:id="rId11"/>
    <p:sldId id="285" r:id="rId12"/>
    <p:sldId id="265" r:id="rId13"/>
    <p:sldId id="258" r:id="rId14"/>
    <p:sldId id="286" r:id="rId15"/>
    <p:sldId id="266" r:id="rId16"/>
    <p:sldId id="267" r:id="rId17"/>
    <p:sldId id="268" r:id="rId18"/>
    <p:sldId id="288" r:id="rId19"/>
    <p:sldId id="287" r:id="rId20"/>
    <p:sldId id="269" r:id="rId21"/>
    <p:sldId id="270" r:id="rId22"/>
    <p:sldId id="273" r:id="rId23"/>
    <p:sldId id="272" r:id="rId24"/>
    <p:sldId id="274" r:id="rId25"/>
    <p:sldId id="275" r:id="rId26"/>
    <p:sldId id="276" r:id="rId27"/>
    <p:sldId id="278" r:id="rId28"/>
    <p:sldId id="279" r:id="rId29"/>
    <p:sldId id="280" r:id="rId30"/>
    <p:sldId id="281" r:id="rId31"/>
    <p:sldId id="282" r:id="rId32"/>
    <p:sldId id="283" r:id="rId33"/>
    <p:sldId id="277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wesh Praharaj" initials="AP" lastIdx="1" clrIdx="0">
    <p:extLst>
      <p:ext uri="{19B8F6BF-5375-455C-9EA6-DF929625EA0E}">
        <p15:presenceInfo xmlns:p15="http://schemas.microsoft.com/office/powerpoint/2012/main" userId="e012e6a89bef17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6" autoAdjust="0"/>
    <p:restoredTop sz="94660"/>
  </p:normalViewPr>
  <p:slideViewPr>
    <p:cSldViewPr snapToGrid="0">
      <p:cViewPr varScale="1">
        <p:scale>
          <a:sx n="67" d="100"/>
          <a:sy n="67" d="100"/>
        </p:scale>
        <p:origin x="572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4192F-5D77-4145-A922-35E21A9BFBCC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DEBD6-42BD-4556-8464-D4A1266F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0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4192F-5D77-4145-A922-35E21A9BFBCC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DEBD6-42BD-4556-8464-D4A1266F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79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4192F-5D77-4145-A922-35E21A9BFBCC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DEBD6-42BD-4556-8464-D4A1266F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11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4192F-5D77-4145-A922-35E21A9BFBCC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DEBD6-42BD-4556-8464-D4A1266FE49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60996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4192F-5D77-4145-A922-35E21A9BFBCC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DEBD6-42BD-4556-8464-D4A1266F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15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4192F-5D77-4145-A922-35E21A9BFBCC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DEBD6-42BD-4556-8464-D4A1266F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59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4192F-5D77-4145-A922-35E21A9BFBCC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DEBD6-42BD-4556-8464-D4A1266F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65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4192F-5D77-4145-A922-35E21A9BFBCC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DEBD6-42BD-4556-8464-D4A1266F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43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4192F-5D77-4145-A922-35E21A9BFBCC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DEBD6-42BD-4556-8464-D4A1266F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78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4192F-5D77-4145-A922-35E21A9BFBCC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DEBD6-42BD-4556-8464-D4A1266F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06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4192F-5D77-4145-A922-35E21A9BFBCC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DEBD6-42BD-4556-8464-D4A1266F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92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4192F-5D77-4145-A922-35E21A9BFBCC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DEBD6-42BD-4556-8464-D4A1266F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42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4192F-5D77-4145-A922-35E21A9BFBCC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DEBD6-42BD-4556-8464-D4A1266F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00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4192F-5D77-4145-A922-35E21A9BFBCC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DEBD6-42BD-4556-8464-D4A1266F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50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4192F-5D77-4145-A922-35E21A9BFBCC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DEBD6-42BD-4556-8464-D4A1266F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4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4192F-5D77-4145-A922-35E21A9BFBCC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DEBD6-42BD-4556-8464-D4A1266F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5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4192F-5D77-4145-A922-35E21A9BFBCC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DEBD6-42BD-4556-8464-D4A1266F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68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BD4192F-5D77-4145-A922-35E21A9BFBCC}" type="datetimeFigureOut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EBD6-42BD-4556-8464-D4A1266F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768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hyperlink" Target="https://en.m.wikipedia.org/wiki/File:Video-film.sv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nd/3.0/" TargetMode="External"/><Relationship Id="rId3" Type="http://schemas.openxmlformats.org/officeDocument/2006/relationships/image" Target="../media/image44.jpg"/><Relationship Id="rId7" Type="http://schemas.openxmlformats.org/officeDocument/2006/relationships/hyperlink" Target="http://www.freeismylife.com/2011/07/movie-review-captain-america-first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g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fabiusmaximus.com/2014/09/14/review-thor-the-dark-world-film-hero-70434/" TargetMode="External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5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3" name="Picture 27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4" name="Oval 29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5" name="Picture 31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6" name="Picture 33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7" name="Rectangle 35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6BD9B8A-8808-4669-814C-A597BA1E6F7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" t="9091" r="6939" b="1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904326-9589-404F-9FB9-BD96DB1E8985}"/>
              </a:ext>
            </a:extLst>
          </p:cNvPr>
          <p:cNvSpPr txBox="1"/>
          <p:nvPr/>
        </p:nvSpPr>
        <p:spPr>
          <a:xfrm>
            <a:off x="650130" y="4366619"/>
            <a:ext cx="8825658" cy="6625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3200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Movies Recommender System</a:t>
            </a:r>
          </a:p>
        </p:txBody>
      </p:sp>
      <p:sp>
        <p:nvSpPr>
          <p:cNvPr id="48" name="Rectangle 37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E02384-9868-4462-ABC9-5600A805A9F2}"/>
              </a:ext>
            </a:extLst>
          </p:cNvPr>
          <p:cNvSpPr txBox="1"/>
          <p:nvPr/>
        </p:nvSpPr>
        <p:spPr>
          <a:xfrm>
            <a:off x="761206" y="5297268"/>
            <a:ext cx="20681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Anwesh Praharaj</a:t>
            </a:r>
          </a:p>
          <a:p>
            <a:r>
              <a:rPr lang="en-US" dirty="0">
                <a:solidFill>
                  <a:srgbClr val="FFC000"/>
                </a:solidFill>
              </a:rPr>
              <a:t>UCF : 5366796</a:t>
            </a:r>
          </a:p>
          <a:p>
            <a:r>
              <a:rPr lang="en-US" dirty="0">
                <a:solidFill>
                  <a:srgbClr val="FFC000"/>
                </a:solidFill>
              </a:rPr>
              <a:t>STA6704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8571B2-F8AF-4602-9EDD-C19E86ACAFB1}"/>
              </a:ext>
            </a:extLst>
          </p:cNvPr>
          <p:cNvSpPr txBox="1"/>
          <p:nvPr/>
        </p:nvSpPr>
        <p:spPr>
          <a:xfrm>
            <a:off x="9599612" y="218078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5</a:t>
            </a:r>
            <a:r>
              <a:rPr lang="en-US" baseline="30000" dirty="0">
                <a:solidFill>
                  <a:srgbClr val="FFC000"/>
                </a:solidFill>
              </a:rPr>
              <a:t>th</a:t>
            </a:r>
            <a:r>
              <a:rPr lang="en-US" dirty="0">
                <a:solidFill>
                  <a:srgbClr val="FFC000"/>
                </a:solidFill>
              </a:rPr>
              <a:t> August 2021</a:t>
            </a:r>
          </a:p>
        </p:txBody>
      </p:sp>
    </p:spTree>
    <p:extLst>
      <p:ext uri="{BB962C8B-B14F-4D97-AF65-F5344CB8AC3E}">
        <p14:creationId xmlns:p14="http://schemas.microsoft.com/office/powerpoint/2010/main" val="3255619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3"/>
    </mc:Choice>
    <mc:Fallback>
      <p:transition spd="slow" advTm="309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54AC76-2450-4DD3-AF31-C42E9C7B4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16" y="600233"/>
            <a:ext cx="4495800" cy="3143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0A6089-7CC6-4252-AE52-CBC6FF978E11}"/>
              </a:ext>
            </a:extLst>
          </p:cNvPr>
          <p:cNvSpPr txBox="1"/>
          <p:nvPr/>
        </p:nvSpPr>
        <p:spPr>
          <a:xfrm>
            <a:off x="1364022" y="3743483"/>
            <a:ext cx="310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Movies with low average rating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B38E905-07FF-49A9-99F5-BED38E89F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554" y="377216"/>
            <a:ext cx="3684933" cy="3421152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993C71D3-1F57-4384-969F-FC0C0780E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470" y="4158795"/>
            <a:ext cx="4143375" cy="2524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578A06-8F46-4756-8078-999DA0B2EE17}"/>
              </a:ext>
            </a:extLst>
          </p:cNvPr>
          <p:cNvSpPr txBox="1"/>
          <p:nvPr/>
        </p:nvSpPr>
        <p:spPr>
          <a:xfrm>
            <a:off x="5620539" y="3789463"/>
            <a:ext cx="216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Rating Density Range</a:t>
            </a:r>
          </a:p>
        </p:txBody>
      </p: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54AC10B0-1977-4EF6-8FB8-AE8414ADB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046" y="4158795"/>
            <a:ext cx="358499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83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rogramming data on computer monitor">
            <a:extLst>
              <a:ext uri="{FF2B5EF4-FFF2-40B4-BE49-F238E27FC236}">
                <a16:creationId xmlns:a16="http://schemas.microsoft.com/office/drawing/2014/main" id="{7F1572B8-7F9E-44B9-A20B-5DBB25D2EE6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770" r="20825" b="-1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7A3EED-B367-4C70-B72D-9DDFF1D70786}"/>
              </a:ext>
            </a:extLst>
          </p:cNvPr>
          <p:cNvSpPr txBox="1"/>
          <p:nvPr/>
        </p:nvSpPr>
        <p:spPr>
          <a:xfrm>
            <a:off x="4822227" y="3286728"/>
            <a:ext cx="4638903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800" dirty="0">
                <a:latin typeface="+mj-lt"/>
                <a:ea typeface="+mj-ea"/>
                <a:cs typeface="+mj-cs"/>
              </a:rPr>
              <a:t>Algorithm Methods</a:t>
            </a:r>
          </a:p>
        </p:txBody>
      </p:sp>
    </p:spTree>
    <p:extLst>
      <p:ext uri="{BB962C8B-B14F-4D97-AF65-F5344CB8AC3E}">
        <p14:creationId xmlns:p14="http://schemas.microsoft.com/office/powerpoint/2010/main" val="3592347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FD7EF0F6-327F-409F-A1A3-BF16CAD1C20D}"/>
              </a:ext>
            </a:extLst>
          </p:cNvPr>
          <p:cNvSpPr/>
          <p:nvPr/>
        </p:nvSpPr>
        <p:spPr>
          <a:xfrm>
            <a:off x="4930585" y="5227525"/>
            <a:ext cx="3062287" cy="97631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33EB31-BFC7-4F14-9294-ACFA7DA725BD}"/>
              </a:ext>
            </a:extLst>
          </p:cNvPr>
          <p:cNvSpPr/>
          <p:nvPr/>
        </p:nvSpPr>
        <p:spPr>
          <a:xfrm>
            <a:off x="582421" y="2081213"/>
            <a:ext cx="2967827" cy="4738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Collaborative Filtering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FED7A7-4E35-4057-A82C-D3E203645166}"/>
              </a:ext>
            </a:extLst>
          </p:cNvPr>
          <p:cNvSpPr/>
          <p:nvPr/>
        </p:nvSpPr>
        <p:spPr>
          <a:xfrm>
            <a:off x="4825810" y="647700"/>
            <a:ext cx="2195512" cy="6572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Memory Based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AFE30-D9FF-429A-8AB1-F812B313A108}"/>
              </a:ext>
            </a:extLst>
          </p:cNvPr>
          <p:cNvSpPr/>
          <p:nvPr/>
        </p:nvSpPr>
        <p:spPr>
          <a:xfrm>
            <a:off x="4930585" y="3024187"/>
            <a:ext cx="2195512" cy="6572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Model Based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1D087B-FDDE-4A73-B2F3-AE91EEF0FB52}"/>
              </a:ext>
            </a:extLst>
          </p:cNvPr>
          <p:cNvSpPr/>
          <p:nvPr/>
        </p:nvSpPr>
        <p:spPr>
          <a:xfrm>
            <a:off x="8572707" y="263240"/>
            <a:ext cx="1371600" cy="5334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User-Item</a:t>
            </a:r>
          </a:p>
          <a:p>
            <a:pPr algn="ctr"/>
            <a:r>
              <a:rPr lang="en-US" dirty="0"/>
              <a:t>Filtering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DFD16A-59D1-4C72-AE47-DEB1E25D32D1}"/>
              </a:ext>
            </a:extLst>
          </p:cNvPr>
          <p:cNvSpPr/>
          <p:nvPr/>
        </p:nvSpPr>
        <p:spPr>
          <a:xfrm>
            <a:off x="8572707" y="1252534"/>
            <a:ext cx="1371600" cy="5334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Item-Item</a:t>
            </a:r>
          </a:p>
          <a:p>
            <a:pPr algn="ctr"/>
            <a:r>
              <a:rPr lang="en-US" dirty="0"/>
              <a:t>Filtering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9A28BF-927C-4FE3-B383-C49348DA4E50}"/>
              </a:ext>
            </a:extLst>
          </p:cNvPr>
          <p:cNvSpPr/>
          <p:nvPr/>
        </p:nvSpPr>
        <p:spPr>
          <a:xfrm>
            <a:off x="8572707" y="2552700"/>
            <a:ext cx="1636694" cy="5333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Matrix factorization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04E976-E675-473D-8527-74239E138DC0}"/>
              </a:ext>
            </a:extLst>
          </p:cNvPr>
          <p:cNvSpPr/>
          <p:nvPr/>
        </p:nvSpPr>
        <p:spPr>
          <a:xfrm>
            <a:off x="8545322" y="3719513"/>
            <a:ext cx="1371600" cy="5333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Clustering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48E298-D7CC-4F71-BE85-13AC19EB58E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550248" y="976313"/>
            <a:ext cx="1275562" cy="1341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B532F5-0E86-4B90-8A00-E76C10CA69D0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550248" y="2318148"/>
            <a:ext cx="1380337" cy="103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C8D3F1-3D5C-4187-A6D0-9A2FE39E3954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7021322" y="495300"/>
            <a:ext cx="1524000" cy="481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93940B-0C50-4A64-9977-6374B29EBCEE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7021322" y="976313"/>
            <a:ext cx="1551385" cy="542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69BDE7-5096-4119-A928-BDA357AD4F0C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7126097" y="2819400"/>
            <a:ext cx="144661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C9A2E2-59DF-4755-87C7-CE085AE1F3A7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7126097" y="3352800"/>
            <a:ext cx="1419225" cy="633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5B4FC48-147A-4D0B-9C5A-9DA3F513CBE8}"/>
              </a:ext>
            </a:extLst>
          </p:cNvPr>
          <p:cNvSpPr/>
          <p:nvPr/>
        </p:nvSpPr>
        <p:spPr>
          <a:xfrm>
            <a:off x="582421" y="5453062"/>
            <a:ext cx="2967827" cy="4738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Content-based Filtering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97DBA0-0139-4EC7-A905-916C1904EAB2}"/>
              </a:ext>
            </a:extLst>
          </p:cNvPr>
          <p:cNvSpPr txBox="1"/>
          <p:nvPr/>
        </p:nvSpPr>
        <p:spPr>
          <a:xfrm>
            <a:off x="5286581" y="5400674"/>
            <a:ext cx="3469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1" i="0" dirty="0">
                <a:solidFill>
                  <a:srgbClr val="000000"/>
                </a:solidFill>
                <a:effectLst/>
                <a:latin typeface="Helvetica Neue"/>
              </a:rPr>
              <a:t>Term Frequency (TF) </a:t>
            </a:r>
          </a:p>
          <a:p>
            <a:pPr algn="l"/>
            <a:r>
              <a:rPr lang="en-US" sz="1200" b="1" i="0" dirty="0">
                <a:solidFill>
                  <a:srgbClr val="000000"/>
                </a:solidFill>
                <a:effectLst/>
                <a:latin typeface="Helvetica Neue"/>
              </a:rPr>
              <a:t>Inverse Document Frequency (IDF)</a:t>
            </a:r>
          </a:p>
          <a:p>
            <a:pPr algn="l"/>
            <a:r>
              <a:rPr lang="en-US" sz="1200" b="1" dirty="0">
                <a:solidFill>
                  <a:srgbClr val="000000"/>
                </a:solidFill>
                <a:latin typeface="Helvetica Neue"/>
              </a:rPr>
              <a:t>Word Cloud</a:t>
            </a:r>
            <a:endParaRPr lang="en-US" sz="12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67A0025-3A9A-4BAF-BE06-2B43F9612118}"/>
              </a:ext>
            </a:extLst>
          </p:cNvPr>
          <p:cNvCxnSpPr>
            <a:cxnSpLocks/>
            <a:stCxn id="52" idx="3"/>
            <a:endCxn id="55" idx="1"/>
          </p:cNvCxnSpPr>
          <p:nvPr/>
        </p:nvCxnSpPr>
        <p:spPr>
          <a:xfrm>
            <a:off x="3550248" y="5689997"/>
            <a:ext cx="1380337" cy="25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953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97AD1B-76AE-414E-AA61-8ECB1AA1BEF8}"/>
              </a:ext>
            </a:extLst>
          </p:cNvPr>
          <p:cNvSpPr txBox="1"/>
          <p:nvPr/>
        </p:nvSpPr>
        <p:spPr>
          <a:xfrm flipH="1">
            <a:off x="1595332" y="425479"/>
            <a:ext cx="630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Content-based filtering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1520FA9-046F-4FF9-808F-2BF0A460C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65" y="2376243"/>
            <a:ext cx="754707" cy="85748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60066E-B884-4FCF-8D00-64E72039F600}"/>
              </a:ext>
            </a:extLst>
          </p:cNvPr>
          <p:cNvCxnSpPr/>
          <p:nvPr/>
        </p:nvCxnSpPr>
        <p:spPr>
          <a:xfrm>
            <a:off x="1625147" y="2776240"/>
            <a:ext cx="11872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A4E8A3D-DDC1-465D-A23F-8025DF0B6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21863" y="2302371"/>
            <a:ext cx="1121737" cy="9477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932083-249F-4BE9-B9C0-C1AEEEB38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21863" y="4202608"/>
            <a:ext cx="1121737" cy="94773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E4F080-DA0D-4F2B-BA59-70BAC909F7B0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3282732" y="3250109"/>
            <a:ext cx="0" cy="9524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A79D68F-E6DD-48F7-9E59-75002697EEBE}"/>
              </a:ext>
            </a:extLst>
          </p:cNvPr>
          <p:cNvSpPr txBox="1"/>
          <p:nvPr/>
        </p:nvSpPr>
        <p:spPr>
          <a:xfrm flipH="1">
            <a:off x="3422593" y="3471854"/>
            <a:ext cx="161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Movies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CF2BCC-244E-4FF5-A897-E87AF43C1D05}"/>
              </a:ext>
            </a:extLst>
          </p:cNvPr>
          <p:cNvSpPr txBox="1"/>
          <p:nvPr/>
        </p:nvSpPr>
        <p:spPr>
          <a:xfrm flipH="1">
            <a:off x="2559696" y="1748373"/>
            <a:ext cx="260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Already rated / watched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802B8A-77F3-415A-A064-3A8642EBEA93}"/>
              </a:ext>
            </a:extLst>
          </p:cNvPr>
          <p:cNvSpPr txBox="1"/>
          <p:nvPr/>
        </p:nvSpPr>
        <p:spPr>
          <a:xfrm flipH="1">
            <a:off x="2431182" y="5123981"/>
            <a:ext cx="260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Recommended to user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661641-C365-40DB-8F59-09ECC1BDF4CF}"/>
              </a:ext>
            </a:extLst>
          </p:cNvPr>
          <p:cNvCxnSpPr/>
          <p:nvPr/>
        </p:nvCxnSpPr>
        <p:spPr>
          <a:xfrm flipH="1" flipV="1">
            <a:off x="1328715" y="3424230"/>
            <a:ext cx="1319212" cy="11287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862E1484-3A10-49D0-AC4E-0C41E2035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123" y="3043110"/>
            <a:ext cx="669546" cy="857488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BC7EAB53-62C1-40E9-BA84-F688E0E5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809" y="3043110"/>
            <a:ext cx="754707" cy="85748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8F4C7B-77E2-4BEA-AD6A-85AFAD07F6C6}"/>
              </a:ext>
            </a:extLst>
          </p:cNvPr>
          <p:cNvCxnSpPr/>
          <p:nvPr/>
        </p:nvCxnSpPr>
        <p:spPr>
          <a:xfrm>
            <a:off x="8348402" y="3471854"/>
            <a:ext cx="151473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3B8AB9D-0689-4E79-8260-92C83E1450E2}"/>
              </a:ext>
            </a:extLst>
          </p:cNvPr>
          <p:cNvSpPr txBox="1"/>
          <p:nvPr/>
        </p:nvSpPr>
        <p:spPr>
          <a:xfrm flipH="1">
            <a:off x="8452497" y="3043110"/>
            <a:ext cx="161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User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9BDCC0-33DE-44C1-95AB-D1732A834E08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7733359" y="2215400"/>
            <a:ext cx="810844" cy="770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ABE9FA-7DCD-487F-88DA-85AA94138008}"/>
              </a:ext>
            </a:extLst>
          </p:cNvPr>
          <p:cNvCxnSpPr>
            <a:cxnSpLocks/>
          </p:cNvCxnSpPr>
          <p:nvPr/>
        </p:nvCxnSpPr>
        <p:spPr>
          <a:xfrm>
            <a:off x="7810500" y="3988586"/>
            <a:ext cx="1109663" cy="8263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5434106-A1C9-4E7D-8651-3AB0846274A7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9367838" y="3900598"/>
            <a:ext cx="993325" cy="8714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171D643-5B3C-4FA7-8114-AB326B9B4D5E}"/>
              </a:ext>
            </a:extLst>
          </p:cNvPr>
          <p:cNvCxnSpPr>
            <a:cxnSpLocks/>
          </p:cNvCxnSpPr>
          <p:nvPr/>
        </p:nvCxnSpPr>
        <p:spPr>
          <a:xfrm flipH="1" flipV="1">
            <a:off x="9470137" y="2236907"/>
            <a:ext cx="783527" cy="7467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1DD3E22A-08F5-4584-B2FF-7C38D44E2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70069" y="1583200"/>
            <a:ext cx="748268" cy="6322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8FD3C4E-2E50-412E-A560-FD4D888A5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884036" y="1604707"/>
            <a:ext cx="748268" cy="632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3BF81DC-715B-4592-8B74-B49583E6E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765381" y="4820327"/>
            <a:ext cx="748268" cy="6322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D8D1FB2-713C-498C-AAB2-3D7EC74F5FA2}"/>
              </a:ext>
            </a:extLst>
          </p:cNvPr>
          <p:cNvSpPr txBox="1"/>
          <p:nvPr/>
        </p:nvSpPr>
        <p:spPr>
          <a:xfrm flipH="1">
            <a:off x="7666575" y="1282964"/>
            <a:ext cx="304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rated / watched by both user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F586CD-97DE-4B35-80E6-31F0D8705D74}"/>
              </a:ext>
            </a:extLst>
          </p:cNvPr>
          <p:cNvSpPr txBox="1"/>
          <p:nvPr/>
        </p:nvSpPr>
        <p:spPr>
          <a:xfrm flipH="1">
            <a:off x="10666325" y="3287188"/>
            <a:ext cx="61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057C20-9678-4C2E-9E97-4C59BB0EF015}"/>
              </a:ext>
            </a:extLst>
          </p:cNvPr>
          <p:cNvSpPr txBox="1"/>
          <p:nvPr/>
        </p:nvSpPr>
        <p:spPr>
          <a:xfrm flipH="1">
            <a:off x="7070802" y="3287188"/>
            <a:ext cx="61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CE692F7-6FB3-4798-BF36-61423617BFA9}"/>
              </a:ext>
            </a:extLst>
          </p:cNvPr>
          <p:cNvSpPr txBox="1"/>
          <p:nvPr/>
        </p:nvSpPr>
        <p:spPr>
          <a:xfrm>
            <a:off x="8072438" y="5331744"/>
            <a:ext cx="2666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Rated by User 1</a:t>
            </a:r>
          </a:p>
          <a:p>
            <a:r>
              <a:rPr lang="en-US" dirty="0"/>
              <a:t>Recommended to User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FABDE5-7EBD-4539-A519-336149E1A922}"/>
              </a:ext>
            </a:extLst>
          </p:cNvPr>
          <p:cNvSpPr txBox="1"/>
          <p:nvPr/>
        </p:nvSpPr>
        <p:spPr>
          <a:xfrm>
            <a:off x="7439123" y="4294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Collaborative Filtering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60AAC4-AFA7-4309-AC66-A5E825DE559B}"/>
              </a:ext>
            </a:extLst>
          </p:cNvPr>
          <p:cNvCxnSpPr/>
          <p:nvPr/>
        </p:nvCxnSpPr>
        <p:spPr>
          <a:xfrm>
            <a:off x="5953125" y="514350"/>
            <a:ext cx="0" cy="5581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292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8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41F4BF-DC41-49F7-AEC9-82FCFD755244}"/>
              </a:ext>
            </a:extLst>
          </p:cNvPr>
          <p:cNvSpPr txBox="1"/>
          <p:nvPr/>
        </p:nvSpPr>
        <p:spPr>
          <a:xfrm>
            <a:off x="4975861" y="804671"/>
            <a:ext cx="6399930" cy="524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Content-based filtering</a:t>
            </a:r>
          </a:p>
        </p:txBody>
      </p:sp>
    </p:spTree>
    <p:extLst>
      <p:ext uri="{BB962C8B-B14F-4D97-AF65-F5344CB8AC3E}">
        <p14:creationId xmlns:p14="http://schemas.microsoft.com/office/powerpoint/2010/main" val="1522597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706C00-CC1F-4A34-B683-EEC47213B847}"/>
              </a:ext>
            </a:extLst>
          </p:cNvPr>
          <p:cNvSpPr txBox="1"/>
          <p:nvPr/>
        </p:nvSpPr>
        <p:spPr>
          <a:xfrm>
            <a:off x="1222401" y="723900"/>
            <a:ext cx="3175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Content-based Filtering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A9087-EBAD-4155-9C73-CD95A813E99C}"/>
              </a:ext>
            </a:extLst>
          </p:cNvPr>
          <p:cNvSpPr txBox="1"/>
          <p:nvPr/>
        </p:nvSpPr>
        <p:spPr>
          <a:xfrm>
            <a:off x="2414587" y="1445657"/>
            <a:ext cx="6891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dentifying movies that are similar to the movies you like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rgbClr val="000000"/>
                </a:solidFill>
                <a:latin typeface="Helvetica Neue"/>
              </a:rPr>
              <a:t>To find popular movie used World Cloud library</a:t>
            </a:r>
            <a:endParaRPr lang="en-US" sz="14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447C59A-2F45-403B-B356-40A16EEC7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3" y="2219325"/>
            <a:ext cx="89535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89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E5DF76-18E6-410C-A7E1-DDCD49423750}"/>
              </a:ext>
            </a:extLst>
          </p:cNvPr>
          <p:cNvSpPr txBox="1"/>
          <p:nvPr/>
        </p:nvSpPr>
        <p:spPr>
          <a:xfrm>
            <a:off x="1638299" y="891659"/>
            <a:ext cx="8329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Public Sans"/>
              </a:rPr>
              <a:t>C</a:t>
            </a:r>
            <a:r>
              <a:rPr lang="en-US" b="0" i="0" dirty="0">
                <a:effectLst/>
                <a:latin typeface="Public Sans"/>
              </a:rPr>
              <a:t>onvert a collection of raw documents to a matrix of TF-IDF features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Public Sans"/>
              </a:rPr>
              <a:t>Use cosine similarity to get the proximity measure </a:t>
            </a:r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549B032-6D6D-48A0-BF05-5FC34D2EF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1747837"/>
            <a:ext cx="5953125" cy="2657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1C55A5-5258-4EAE-B031-406C566A1544}"/>
              </a:ext>
            </a:extLst>
          </p:cNvPr>
          <p:cNvSpPr txBox="1"/>
          <p:nvPr/>
        </p:nvSpPr>
        <p:spPr>
          <a:xfrm>
            <a:off x="1771650" y="4857750"/>
            <a:ext cx="372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Recommendation based on genres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CD6F9F5-99B4-4210-B155-59F043763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674" y="5213866"/>
            <a:ext cx="53244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37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8F2907-35E3-4DBB-A4DD-08A46401ECEE}"/>
              </a:ext>
            </a:extLst>
          </p:cNvPr>
          <p:cNvSpPr txBox="1"/>
          <p:nvPr/>
        </p:nvSpPr>
        <p:spPr>
          <a:xfrm>
            <a:off x="1042987" y="695325"/>
            <a:ext cx="3693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Recommendation based on Rating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2C4F98E-F60F-4671-B39A-43A0B8743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486" y="1064657"/>
            <a:ext cx="4457700" cy="3562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416C55-9A0C-4EBC-8AD4-00F9B7B4258F}"/>
              </a:ext>
            </a:extLst>
          </p:cNvPr>
          <p:cNvSpPr txBox="1"/>
          <p:nvPr/>
        </p:nvSpPr>
        <p:spPr>
          <a:xfrm>
            <a:off x="973102" y="4811673"/>
            <a:ext cx="371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Model Evaluation ( </a:t>
            </a:r>
            <a:r>
              <a:rPr lang="en-US" dirty="0" err="1"/>
              <a:t>Knn</a:t>
            </a:r>
            <a:r>
              <a:rPr lang="en-US" dirty="0"/>
              <a:t> Classifier ) 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7B3E6A1-7D99-4B33-AA6E-2BAD2C042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59" y="5365671"/>
            <a:ext cx="4924425" cy="1247775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2E5ECD5D-A57B-4C40-9A73-ED786BBD5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228" y="5507618"/>
            <a:ext cx="5269430" cy="80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59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9C8288-0CF1-4371-B4F4-E85C4E9AFEF8}"/>
              </a:ext>
            </a:extLst>
          </p:cNvPr>
          <p:cNvSpPr txBox="1"/>
          <p:nvPr/>
        </p:nvSpPr>
        <p:spPr>
          <a:xfrm>
            <a:off x="1149292" y="1023457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Disadvantages 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A64066-FE21-4588-B761-B9E3C0F58119}"/>
              </a:ext>
            </a:extLst>
          </p:cNvPr>
          <p:cNvSpPr txBox="1"/>
          <p:nvPr/>
        </p:nvSpPr>
        <p:spPr>
          <a:xfrm>
            <a:off x="2541864" y="1560352"/>
            <a:ext cx="7141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Can not filter items on some assessment because of lack of </a:t>
            </a:r>
          </a:p>
          <a:p>
            <a:r>
              <a:rPr lang="en-US" dirty="0"/>
              <a:t>other users experience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59E96-1624-4195-ACE0-633CF80F451D}"/>
              </a:ext>
            </a:extLst>
          </p:cNvPr>
          <p:cNvSpPr txBox="1"/>
          <p:nvPr/>
        </p:nvSpPr>
        <p:spPr>
          <a:xfrm>
            <a:off x="2610374" y="2206683"/>
            <a:ext cx="483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Absence of personal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811526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network of node and mesh">
            <a:extLst>
              <a:ext uri="{FF2B5EF4-FFF2-40B4-BE49-F238E27FC236}">
                <a16:creationId xmlns:a16="http://schemas.microsoft.com/office/drawing/2014/main" id="{5EF6F07B-1E87-4305-8C5D-45CBB5111C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709" r="23904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41F4BF-DC41-49F7-AEC9-82FCFD755244}"/>
              </a:ext>
            </a:extLst>
          </p:cNvPr>
          <p:cNvSpPr txBox="1"/>
          <p:nvPr/>
        </p:nvSpPr>
        <p:spPr>
          <a:xfrm>
            <a:off x="5278633" y="3160059"/>
            <a:ext cx="4638903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Collaborative filtering</a:t>
            </a:r>
          </a:p>
        </p:txBody>
      </p:sp>
    </p:spTree>
    <p:extLst>
      <p:ext uri="{BB962C8B-B14F-4D97-AF65-F5344CB8AC3E}">
        <p14:creationId xmlns:p14="http://schemas.microsoft.com/office/powerpoint/2010/main" val="422460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splay stock market numbers">
            <a:extLst>
              <a:ext uri="{FF2B5EF4-FFF2-40B4-BE49-F238E27FC236}">
                <a16:creationId xmlns:a16="http://schemas.microsoft.com/office/drawing/2014/main" id="{B03A1036-F110-4CE2-A3D8-1F25FC4B28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2893D8-B573-49F9-A8BA-9E05A30E3AEF}"/>
              </a:ext>
            </a:extLst>
          </p:cNvPr>
          <p:cNvSpPr txBox="1"/>
          <p:nvPr/>
        </p:nvSpPr>
        <p:spPr>
          <a:xfrm>
            <a:off x="3193479" y="1764209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Dataset &amp; Statistical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Future Work</a:t>
            </a:r>
            <a:endParaRPr lang="en-US" sz="2400" dirty="0">
              <a:solidFill>
                <a:schemeClr val="tx2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2400" dirty="0">
              <a:solidFill>
                <a:schemeClr val="tx2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C2D946-5CE4-4B9C-A150-CF1C07AD5EA9}"/>
              </a:ext>
            </a:extLst>
          </p:cNvPr>
          <p:cNvSpPr txBox="1"/>
          <p:nvPr/>
        </p:nvSpPr>
        <p:spPr>
          <a:xfrm>
            <a:off x="912303" y="671010"/>
            <a:ext cx="6153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Outline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646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EA4ABF-3EAB-4A75-BD82-36CD12F184E1}"/>
              </a:ext>
            </a:extLst>
          </p:cNvPr>
          <p:cNvSpPr txBox="1"/>
          <p:nvPr/>
        </p:nvSpPr>
        <p:spPr>
          <a:xfrm>
            <a:off x="1062038" y="64877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/>
              <a:t>Collaborative</a:t>
            </a:r>
            <a:r>
              <a:rPr lang="en-US" dirty="0"/>
              <a:t> </a:t>
            </a:r>
            <a:r>
              <a:rPr lang="en-US" sz="2400" b="1" u="sng" dirty="0"/>
              <a:t>Filtering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B7BD7-20CC-491E-84A0-DB790BB1AA0F}"/>
              </a:ext>
            </a:extLst>
          </p:cNvPr>
          <p:cNvSpPr txBox="1"/>
          <p:nvPr/>
        </p:nvSpPr>
        <p:spPr>
          <a:xfrm>
            <a:off x="1866900" y="1404938"/>
            <a:ext cx="8853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Based on shared interests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Memory-based uses user’s rating data to compute the similarity between user and Movie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5005ED-4A15-4BBC-A8AF-00126C52BBFD}"/>
              </a:ext>
            </a:extLst>
          </p:cNvPr>
          <p:cNvCxnSpPr>
            <a:cxnSpLocks/>
          </p:cNvCxnSpPr>
          <p:nvPr/>
        </p:nvCxnSpPr>
        <p:spPr>
          <a:xfrm flipH="1">
            <a:off x="3624263" y="2519363"/>
            <a:ext cx="1719262" cy="1081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85AD5A-4B00-4663-A286-B08107ADE156}"/>
              </a:ext>
            </a:extLst>
          </p:cNvPr>
          <p:cNvCxnSpPr>
            <a:cxnSpLocks/>
          </p:cNvCxnSpPr>
          <p:nvPr/>
        </p:nvCxnSpPr>
        <p:spPr>
          <a:xfrm>
            <a:off x="5343525" y="2519363"/>
            <a:ext cx="1890713" cy="1147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C4D839-2FA2-43E9-A849-30E0DF8B9239}"/>
              </a:ext>
            </a:extLst>
          </p:cNvPr>
          <p:cNvSpPr txBox="1"/>
          <p:nvPr/>
        </p:nvSpPr>
        <p:spPr>
          <a:xfrm>
            <a:off x="1590675" y="3819525"/>
            <a:ext cx="295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Rating patterns between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DA14C-0D2E-44DB-8765-5DF9742ECFF0}"/>
              </a:ext>
            </a:extLst>
          </p:cNvPr>
          <p:cNvSpPr txBox="1"/>
          <p:nvPr/>
        </p:nvSpPr>
        <p:spPr>
          <a:xfrm>
            <a:off x="6457950" y="3819525"/>
            <a:ext cx="377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Item-item matrix of rating relationship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301D1D-5B50-4F04-A08E-621F28CB301C}"/>
              </a:ext>
            </a:extLst>
          </p:cNvPr>
          <p:cNvSpPr txBox="1"/>
          <p:nvPr/>
        </p:nvSpPr>
        <p:spPr>
          <a:xfrm rot="19564828">
            <a:off x="3786188" y="2835661"/>
            <a:ext cx="12939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i="0" dirty="0">
                <a:solidFill>
                  <a:srgbClr val="000000"/>
                </a:solidFill>
                <a:effectLst/>
                <a:latin typeface="Helvetica Neue"/>
              </a:rPr>
              <a:t>User-Item Filtering</a:t>
            </a:r>
            <a:endParaRPr lang="en-US" sz="10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BD331-2644-4722-9610-E948FEDFEB98}"/>
              </a:ext>
            </a:extLst>
          </p:cNvPr>
          <p:cNvSpPr txBox="1"/>
          <p:nvPr/>
        </p:nvSpPr>
        <p:spPr>
          <a:xfrm rot="1946560">
            <a:off x="5774531" y="2919724"/>
            <a:ext cx="12573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000000"/>
                </a:solidFill>
                <a:effectLst/>
                <a:latin typeface="Helvetica Neue"/>
              </a:rPr>
              <a:t>Item-Item Filtering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44292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26ACB6-3CFE-42FA-8504-940F2E62AC35}"/>
              </a:ext>
            </a:extLst>
          </p:cNvPr>
          <p:cNvSpPr txBox="1"/>
          <p:nvPr/>
        </p:nvSpPr>
        <p:spPr>
          <a:xfrm>
            <a:off x="1233488" y="914400"/>
            <a:ext cx="2173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User – Item Filtering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5BA57-659C-4A9C-9761-3DC147EAB43E}"/>
              </a:ext>
            </a:extLst>
          </p:cNvPr>
          <p:cNvSpPr txBox="1"/>
          <p:nvPr/>
        </p:nvSpPr>
        <p:spPr>
          <a:xfrm>
            <a:off x="1885950" y="1500188"/>
            <a:ext cx="7624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Created a rating matrix between user in each row and movie in each column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Find Cosine pairwise distance ( columns are vector and rows as Users) </a:t>
            </a:r>
          </a:p>
        </p:txBody>
      </p:sp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CF90550-AEDC-4C01-9B40-2A13B09FB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423" y="2540750"/>
            <a:ext cx="7141154" cy="265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29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BB3171-9C0A-4466-BE7D-942E0B3C20F8}"/>
              </a:ext>
            </a:extLst>
          </p:cNvPr>
          <p:cNvSpPr txBox="1"/>
          <p:nvPr/>
        </p:nvSpPr>
        <p:spPr>
          <a:xfrm>
            <a:off x="1535905" y="4161956"/>
            <a:ext cx="99607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This algorithm has high time complexity as it compare and finding similarity between Matrix users.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 User can change there like and habit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D206E-E5EA-4E9F-B98E-63D37DE7899F}"/>
              </a:ext>
            </a:extLst>
          </p:cNvPr>
          <p:cNvSpPr txBox="1"/>
          <p:nvPr/>
        </p:nvSpPr>
        <p:spPr>
          <a:xfrm>
            <a:off x="1333500" y="3624271"/>
            <a:ext cx="156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Disadvantages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785F4E-A40E-45E3-9D4E-088F796EF50E}"/>
              </a:ext>
            </a:extLst>
          </p:cNvPr>
          <p:cNvSpPr txBox="1"/>
          <p:nvPr/>
        </p:nvSpPr>
        <p:spPr>
          <a:xfrm>
            <a:off x="1277989" y="1340747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 There are two users U1 and U2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 U1 watched two movie M1 and M2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 U2 watched one movie M1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 This method computes similarity of two users and find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any common watched movie.</a:t>
            </a:r>
          </a:p>
          <a:p>
            <a:br>
              <a:rPr lang="en-US" sz="1600" dirty="0"/>
            </a:b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FCC090-D3CA-4D5C-9692-DD505F6ED5FB}"/>
              </a:ext>
            </a:extLst>
          </p:cNvPr>
          <p:cNvSpPr txBox="1"/>
          <p:nvPr/>
        </p:nvSpPr>
        <p:spPr>
          <a:xfrm>
            <a:off x="1228725" y="653418"/>
            <a:ext cx="102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Use-case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33B5DFB-F3F3-4F0F-B4EC-E3EF7756E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650" y="1278041"/>
            <a:ext cx="5224417" cy="23812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3F1B35-ABB9-4934-B9DB-08FCC6169E12}"/>
              </a:ext>
            </a:extLst>
          </p:cNvPr>
          <p:cNvSpPr txBox="1"/>
          <p:nvPr/>
        </p:nvSpPr>
        <p:spPr>
          <a:xfrm>
            <a:off x="6717650" y="653418"/>
            <a:ext cx="868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198609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able&#10;&#10;Description automatically generated">
            <a:extLst>
              <a:ext uri="{FF2B5EF4-FFF2-40B4-BE49-F238E27FC236}">
                <a16:creationId xmlns:a16="http://schemas.microsoft.com/office/drawing/2014/main" id="{DE26D3E9-03D3-4CD7-8441-9E4490FE6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2419349"/>
            <a:ext cx="4362709" cy="2147889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FD5D58B8-7387-4077-8AAB-958056849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38" y="4327706"/>
            <a:ext cx="5353049" cy="191378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8EAE93F-B819-4220-BEE9-33A566530248}"/>
              </a:ext>
            </a:extLst>
          </p:cNvPr>
          <p:cNvSpPr/>
          <p:nvPr/>
        </p:nvSpPr>
        <p:spPr>
          <a:xfrm rot="1523879">
            <a:off x="5133976" y="3494708"/>
            <a:ext cx="1304925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40D0A-D0B5-45BF-8C61-04E7C13DBB52}"/>
              </a:ext>
            </a:extLst>
          </p:cNvPr>
          <p:cNvSpPr txBox="1"/>
          <p:nvPr/>
        </p:nvSpPr>
        <p:spPr>
          <a:xfrm>
            <a:off x="1281113" y="671512"/>
            <a:ext cx="21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Item – Item Filtering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A4657-5F83-4A7E-B95C-9A714996F2EC}"/>
              </a:ext>
            </a:extLst>
          </p:cNvPr>
          <p:cNvSpPr txBox="1"/>
          <p:nvPr/>
        </p:nvSpPr>
        <p:spPr>
          <a:xfrm>
            <a:off x="1838325" y="1083765"/>
            <a:ext cx="7624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Created a rating matrix between user in each row and movie in each column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Find Cosine pairwise distance ( rows are vector and columns are Movies) </a:t>
            </a:r>
          </a:p>
        </p:txBody>
      </p:sp>
    </p:spTree>
    <p:extLst>
      <p:ext uri="{BB962C8B-B14F-4D97-AF65-F5344CB8AC3E}">
        <p14:creationId xmlns:p14="http://schemas.microsoft.com/office/powerpoint/2010/main" val="997662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7034F9-CDE8-4271-8633-816322498055}"/>
              </a:ext>
            </a:extLst>
          </p:cNvPr>
          <p:cNvSpPr txBox="1"/>
          <p:nvPr/>
        </p:nvSpPr>
        <p:spPr>
          <a:xfrm>
            <a:off x="1277989" y="1340747"/>
            <a:ext cx="42179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</a:rPr>
              <a:t> Similarity between M1 and M2 is based on</a:t>
            </a:r>
          </a:p>
          <a:p>
            <a:pPr algn="l"/>
            <a:r>
              <a:rPr lang="en-US" sz="1600" dirty="0"/>
              <a:t>How many common users liked both.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If similarity is high, then we can recommend </a:t>
            </a:r>
          </a:p>
          <a:p>
            <a:r>
              <a:rPr lang="en-US" sz="1600" dirty="0"/>
              <a:t>M1 to user who did not watch it 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B52248-B420-4B83-8B43-7941A9ABB99E}"/>
              </a:ext>
            </a:extLst>
          </p:cNvPr>
          <p:cNvSpPr txBox="1"/>
          <p:nvPr/>
        </p:nvSpPr>
        <p:spPr>
          <a:xfrm>
            <a:off x="1228725" y="653418"/>
            <a:ext cx="102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Use-case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56DF61DF-00A2-4CAD-9AD8-9072BA1E2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315" y="1878212"/>
            <a:ext cx="754707" cy="857488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C24AFF2-F619-45C3-BA12-4300ABCD7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314" y="3116051"/>
            <a:ext cx="754707" cy="857488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A923F5C-3CBB-4241-9D36-BDEEBA289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314" y="4353890"/>
            <a:ext cx="754707" cy="857488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12D9887-73BD-4A41-8882-5592430D3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822380" y="1709869"/>
            <a:ext cx="1140895" cy="17113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7112E1-A5E2-4413-947E-ADBA066E01AB}"/>
              </a:ext>
            </a:extLst>
          </p:cNvPr>
          <p:cNvSpPr txBox="1"/>
          <p:nvPr/>
        </p:nvSpPr>
        <p:spPr>
          <a:xfrm>
            <a:off x="3962400" y="6629400"/>
            <a:ext cx="426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fabiusmaximus.com/2014/09/14/review-thor-the-dark-world-film-hero-70434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4" name="Picture 13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C5DF4E50-5BF2-45DE-838F-626AC8457D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822380" y="3669930"/>
            <a:ext cx="1183692" cy="18490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87EED0-9906-476A-B4E1-40C95E91342E}"/>
              </a:ext>
            </a:extLst>
          </p:cNvPr>
          <p:cNvSpPr txBox="1"/>
          <p:nvPr/>
        </p:nvSpPr>
        <p:spPr>
          <a:xfrm>
            <a:off x="3900834" y="6858000"/>
            <a:ext cx="43903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://www.freeismylife.com/2011/07/movie-review-captain-america-first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nc-nd/3.0/"/>
              </a:rPr>
              <a:t>CC BY-NC-ND</a:t>
            </a:r>
            <a:endParaRPr lang="en-US" sz="90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7B6318-C405-49D3-8E8D-2FE9B9C3E72F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7643022" y="2306956"/>
            <a:ext cx="2179358" cy="2585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A84538-084C-476A-B1D7-6B9442F4C081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7643022" y="2306956"/>
            <a:ext cx="2179358" cy="22874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04CDB6-53F7-4548-9AC7-1282949F98A0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7643021" y="3544795"/>
            <a:ext cx="2179359" cy="10496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B07EBD-E94E-47F1-BA43-1554CE62880C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7643021" y="2565541"/>
            <a:ext cx="2179359" cy="9792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51562F-856C-42A8-BBDA-242669901065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7643021" y="2565541"/>
            <a:ext cx="2179359" cy="22170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A1F876-DAA5-410A-8571-D8888B6AE207}"/>
              </a:ext>
            </a:extLst>
          </p:cNvPr>
          <p:cNvCxnSpPr/>
          <p:nvPr/>
        </p:nvCxnSpPr>
        <p:spPr>
          <a:xfrm flipH="1">
            <a:off x="7767638" y="4974785"/>
            <a:ext cx="205474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BC293D6-6F63-4B01-9F1E-B68736FE7E83}"/>
              </a:ext>
            </a:extLst>
          </p:cNvPr>
          <p:cNvSpPr txBox="1"/>
          <p:nvPr/>
        </p:nvSpPr>
        <p:spPr>
          <a:xfrm>
            <a:off x="1375322" y="2973613"/>
            <a:ext cx="868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Results</a:t>
            </a:r>
          </a:p>
        </p:txBody>
      </p:sp>
      <p:pic>
        <p:nvPicPr>
          <p:cNvPr id="36" name="Picture 35" descr="Text&#10;&#10;Description automatically generated">
            <a:extLst>
              <a:ext uri="{FF2B5EF4-FFF2-40B4-BE49-F238E27FC236}">
                <a16:creationId xmlns:a16="http://schemas.microsoft.com/office/drawing/2014/main" id="{2EE430E1-9D5F-4DBB-88FB-26D8D43A43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55" y="3429000"/>
            <a:ext cx="5486795" cy="200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1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21B3F-F9D2-47B1-893B-3C7B50B62996}"/>
              </a:ext>
            </a:extLst>
          </p:cNvPr>
          <p:cNvSpPr txBox="1"/>
          <p:nvPr/>
        </p:nvSpPr>
        <p:spPr>
          <a:xfrm>
            <a:off x="1209675" y="652463"/>
            <a:ext cx="210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Matrix Factorization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66E8C0-941F-43A9-BF40-931E0D6EAFF5}"/>
              </a:ext>
            </a:extLst>
          </p:cNvPr>
          <p:cNvSpPr txBox="1"/>
          <p:nvPr/>
        </p:nvSpPr>
        <p:spPr>
          <a:xfrm>
            <a:off x="1919287" y="1120168"/>
            <a:ext cx="6571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This is used for Dimensionality Reduction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After decomposition will get U and M matrix with non-empty cell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Dot product of U and 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968692-AF73-47EA-BE6F-2BD7D7BD802C}"/>
              </a:ext>
            </a:extLst>
          </p:cNvPr>
          <p:cNvSpPr/>
          <p:nvPr/>
        </p:nvSpPr>
        <p:spPr>
          <a:xfrm>
            <a:off x="1964532" y="2105025"/>
            <a:ext cx="957262" cy="10858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8EA56795-C364-43FE-A8EA-BBD9D8999B31}"/>
              </a:ext>
            </a:extLst>
          </p:cNvPr>
          <p:cNvSpPr/>
          <p:nvPr/>
        </p:nvSpPr>
        <p:spPr>
          <a:xfrm>
            <a:off x="2348996" y="2441021"/>
            <a:ext cx="175424" cy="319087"/>
          </a:xfrm>
          <a:prstGeom prst="mathMultiply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1F222B-FB65-4A12-A180-600295850A52}"/>
              </a:ext>
            </a:extLst>
          </p:cNvPr>
          <p:cNvSpPr txBox="1"/>
          <p:nvPr/>
        </p:nvSpPr>
        <p:spPr>
          <a:xfrm>
            <a:off x="2104566" y="2411969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CEBAA3-7CA1-498D-A3E8-8891B915787E}"/>
              </a:ext>
            </a:extLst>
          </p:cNvPr>
          <p:cNvSpPr txBox="1"/>
          <p:nvPr/>
        </p:nvSpPr>
        <p:spPr>
          <a:xfrm>
            <a:off x="2436708" y="2411969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E0D3F4-E5E0-416F-A119-0C86D27B1BFE}"/>
              </a:ext>
            </a:extLst>
          </p:cNvPr>
          <p:cNvSpPr/>
          <p:nvPr/>
        </p:nvSpPr>
        <p:spPr>
          <a:xfrm>
            <a:off x="3936215" y="2105025"/>
            <a:ext cx="957262" cy="10858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9770453F-BC20-4CA7-A072-8409EDB664E0}"/>
              </a:ext>
            </a:extLst>
          </p:cNvPr>
          <p:cNvSpPr/>
          <p:nvPr/>
        </p:nvSpPr>
        <p:spPr>
          <a:xfrm>
            <a:off x="4320679" y="2441021"/>
            <a:ext cx="175424" cy="319087"/>
          </a:xfrm>
          <a:prstGeom prst="mathMultiply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6C254D-26BE-436F-9A02-91E414361EF3}"/>
              </a:ext>
            </a:extLst>
          </p:cNvPr>
          <p:cNvSpPr txBox="1"/>
          <p:nvPr/>
        </p:nvSpPr>
        <p:spPr>
          <a:xfrm>
            <a:off x="4076249" y="2411969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2F5235-32BB-48CB-8C4A-EC357F67166F}"/>
              </a:ext>
            </a:extLst>
          </p:cNvPr>
          <p:cNvSpPr txBox="1"/>
          <p:nvPr/>
        </p:nvSpPr>
        <p:spPr>
          <a:xfrm>
            <a:off x="4408391" y="24119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A08861-5EB7-4662-932C-2D7AA9A35271}"/>
              </a:ext>
            </a:extLst>
          </p:cNvPr>
          <p:cNvSpPr/>
          <p:nvPr/>
        </p:nvSpPr>
        <p:spPr>
          <a:xfrm>
            <a:off x="5503340" y="2293885"/>
            <a:ext cx="1187974" cy="65033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444614F4-6546-48D8-939F-7BE53029825F}"/>
              </a:ext>
            </a:extLst>
          </p:cNvPr>
          <p:cNvSpPr/>
          <p:nvPr/>
        </p:nvSpPr>
        <p:spPr>
          <a:xfrm>
            <a:off x="5920896" y="2464820"/>
            <a:ext cx="175424" cy="319087"/>
          </a:xfrm>
          <a:prstGeom prst="mathMultiply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49E8CA-6400-4F60-8828-F55FDE54F59A}"/>
              </a:ext>
            </a:extLst>
          </p:cNvPr>
          <p:cNvSpPr txBox="1"/>
          <p:nvPr/>
        </p:nvSpPr>
        <p:spPr>
          <a:xfrm>
            <a:off x="5676466" y="24357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D6D31B-A31E-4775-8007-1420EC09744E}"/>
              </a:ext>
            </a:extLst>
          </p:cNvPr>
          <p:cNvSpPr txBox="1"/>
          <p:nvPr/>
        </p:nvSpPr>
        <p:spPr>
          <a:xfrm>
            <a:off x="6008608" y="243576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B0A2108D-B1FC-46B5-B6E0-E957F34CEC45}"/>
              </a:ext>
            </a:extLst>
          </p:cNvPr>
          <p:cNvSpPr/>
          <p:nvPr/>
        </p:nvSpPr>
        <p:spPr>
          <a:xfrm>
            <a:off x="4963634" y="2416969"/>
            <a:ext cx="469548" cy="461962"/>
          </a:xfrm>
          <a:prstGeom prst="mathMultiply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9CF8A0DD-68EC-48D1-91C9-8E10650D2BF8}"/>
              </a:ext>
            </a:extLst>
          </p:cNvPr>
          <p:cNvSpPr/>
          <p:nvPr/>
        </p:nvSpPr>
        <p:spPr>
          <a:xfrm>
            <a:off x="3061828" y="2357424"/>
            <a:ext cx="690433" cy="571514"/>
          </a:xfrm>
          <a:prstGeom prst="mathEqua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65CB6910-7957-4129-B6EC-FFFB17691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00" y="3929063"/>
            <a:ext cx="6058923" cy="1604962"/>
          </a:xfrm>
          <a:prstGeom prst="rect">
            <a:avLst/>
          </a:prstGeom>
        </p:spPr>
      </p:pic>
      <p:pic>
        <p:nvPicPr>
          <p:cNvPr id="23" name="Picture 22" descr="Table&#10;&#10;Description automatically generated">
            <a:extLst>
              <a:ext uri="{FF2B5EF4-FFF2-40B4-BE49-F238E27FC236}">
                <a16:creationId xmlns:a16="http://schemas.microsoft.com/office/drawing/2014/main" id="{168FDEE3-54A5-402D-B697-EE54129D8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271" y="3772067"/>
            <a:ext cx="5096841" cy="1824023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EAFEEAC-ECCD-48B0-9BAF-9D63C06CBFA4}"/>
              </a:ext>
            </a:extLst>
          </p:cNvPr>
          <p:cNvSpPr/>
          <p:nvPr/>
        </p:nvSpPr>
        <p:spPr>
          <a:xfrm>
            <a:off x="6346123" y="4510088"/>
            <a:ext cx="407102" cy="3044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29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36EB4D6B-0861-4283-878A-D412BA02C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1123950"/>
            <a:ext cx="6648450" cy="847725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EFC22A3-E2CA-4FCD-B0E7-61C5A4F1F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416" y="1123949"/>
            <a:ext cx="3707384" cy="3436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B4F5E1-1E87-4A53-9A90-1FB6994261C8}"/>
              </a:ext>
            </a:extLst>
          </p:cNvPr>
          <p:cNvSpPr txBox="1"/>
          <p:nvPr/>
        </p:nvSpPr>
        <p:spPr>
          <a:xfrm>
            <a:off x="1281113" y="619125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8E9B03-C7D9-43F9-8AE0-592C60BFCC4F}"/>
              </a:ext>
            </a:extLst>
          </p:cNvPr>
          <p:cNvSpPr txBox="1"/>
          <p:nvPr/>
        </p:nvSpPr>
        <p:spPr>
          <a:xfrm>
            <a:off x="1076325" y="2690813"/>
            <a:ext cx="2416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Model Evaluation SVD: 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00DABA0-4F52-4224-8537-1B433A6DC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962" y="3168296"/>
            <a:ext cx="4376738" cy="32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2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5A73E5-B9B9-4F39-806E-5F38794ED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3" y="1495425"/>
            <a:ext cx="8058150" cy="2105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B244EB-7D9F-4800-92F1-90B1FEE0D9D1}"/>
              </a:ext>
            </a:extLst>
          </p:cNvPr>
          <p:cNvSpPr txBox="1"/>
          <p:nvPr/>
        </p:nvSpPr>
        <p:spPr>
          <a:xfrm>
            <a:off x="1318555" y="1020491"/>
            <a:ext cx="446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of User rating for a user and Movie</a:t>
            </a:r>
          </a:p>
        </p:txBody>
      </p:sp>
    </p:spTree>
    <p:extLst>
      <p:ext uri="{BB962C8B-B14F-4D97-AF65-F5344CB8AC3E}">
        <p14:creationId xmlns:p14="http://schemas.microsoft.com/office/powerpoint/2010/main" val="795369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B7667E-80B1-4320-9988-E66F29D547A8}"/>
              </a:ext>
            </a:extLst>
          </p:cNvPr>
          <p:cNvSpPr txBox="1"/>
          <p:nvPr/>
        </p:nvSpPr>
        <p:spPr>
          <a:xfrm>
            <a:off x="1333500" y="947738"/>
            <a:ext cx="1137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0D62F-8CB3-44C0-88B2-516E76F86833}"/>
              </a:ext>
            </a:extLst>
          </p:cNvPr>
          <p:cNvSpPr txBox="1"/>
          <p:nvPr/>
        </p:nvSpPr>
        <p:spPr>
          <a:xfrm>
            <a:off x="1902438" y="1452562"/>
            <a:ext cx="75774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Clustering is the process of grouping similar item or users in a specific group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Considered the Rating more than 3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Created a sparse matrix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Use elbow method to find the appropriate cluster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E408AB8-3E5D-4945-B088-E754BAE25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378" y="3140592"/>
            <a:ext cx="5953914" cy="240395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1AEAA93-5A98-4C63-A2F1-D4811CAE6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668" y="3236618"/>
            <a:ext cx="3328014" cy="23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46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34BB8405-5D40-4540-9DF6-6100F366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340" y="708980"/>
            <a:ext cx="4308351" cy="3467527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19B750-1FD5-434A-8A65-614ABB4EE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382" y="4610100"/>
            <a:ext cx="7102274" cy="141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48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Stack of magazines on table">
            <a:extLst>
              <a:ext uri="{FF2B5EF4-FFF2-40B4-BE49-F238E27FC236}">
                <a16:creationId xmlns:a16="http://schemas.microsoft.com/office/drawing/2014/main" id="{98085725-3630-4423-AD1B-6ECCCABD1A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780" r="11109" b="-1"/>
          <a:stretch/>
        </p:blipFill>
        <p:spPr>
          <a:xfrm>
            <a:off x="-1" y="10"/>
            <a:ext cx="46346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F481EB-C8B4-4261-9ECE-AA19F758944E}"/>
              </a:ext>
            </a:extLst>
          </p:cNvPr>
          <p:cNvSpPr txBox="1"/>
          <p:nvPr/>
        </p:nvSpPr>
        <p:spPr>
          <a:xfrm>
            <a:off x="5000293" y="417354"/>
            <a:ext cx="4767471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dirty="0"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C25810-5548-4561-83DD-D824784133A9}"/>
              </a:ext>
            </a:extLst>
          </p:cNvPr>
          <p:cNvSpPr txBox="1"/>
          <p:nvPr/>
        </p:nvSpPr>
        <p:spPr>
          <a:xfrm>
            <a:off x="4509323" y="150404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/>
            <a:r>
              <a:rPr lang="en-US" sz="1600" dirty="0"/>
              <a:t>       A </a:t>
            </a:r>
            <a:r>
              <a:rPr lang="en-US" sz="1600" b="1" dirty="0"/>
              <a:t>recommender system</a:t>
            </a:r>
            <a:r>
              <a:rPr lang="en-US" sz="1600" dirty="0"/>
              <a:t> (RS) helps user’s life easy by recommending items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AE4A95-BBA1-4AD7-994E-A40C9D63ED39}"/>
              </a:ext>
            </a:extLst>
          </p:cNvPr>
          <p:cNvSpPr txBox="1"/>
          <p:nvPr/>
        </p:nvSpPr>
        <p:spPr>
          <a:xfrm>
            <a:off x="5261995" y="2760425"/>
            <a:ext cx="609460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600" dirty="0"/>
              <a:t>Offering news articles to on-line newspaper readers, based on a prediction of reader interests.</a:t>
            </a:r>
          </a:p>
          <a:p>
            <a:pPr algn="l">
              <a:buFont typeface="+mj-lt"/>
              <a:buAutoNum type="arabicPeriod"/>
            </a:pPr>
            <a:endParaRPr lang="en-US" sz="1600" dirty="0"/>
          </a:p>
          <a:p>
            <a:pPr algn="l">
              <a:buFont typeface="+mj-lt"/>
              <a:buAutoNum type="arabicPeriod"/>
            </a:pPr>
            <a:r>
              <a:rPr lang="en-US" sz="1600" dirty="0"/>
              <a:t>Offering customers of an on-line retailer suggestions about what they might like to buy, based on their history of purchases and/or product searches.</a:t>
            </a:r>
          </a:p>
          <a:p>
            <a:pPr algn="l">
              <a:buFont typeface="+mj-lt"/>
              <a:buAutoNum type="arabicPeriod"/>
            </a:pPr>
            <a:endParaRPr lang="en-US" sz="1600" dirty="0"/>
          </a:p>
          <a:p>
            <a:pPr algn="l">
              <a:buFont typeface="+mj-lt"/>
              <a:buAutoNum type="arabicPeriod"/>
            </a:pPr>
            <a:r>
              <a:rPr lang="en-US" sz="1600" dirty="0"/>
              <a:t>Recommending movies to user based on there previous watch</a:t>
            </a:r>
          </a:p>
          <a:p>
            <a:pPr algn="l">
              <a:buFont typeface="+mj-lt"/>
              <a:buAutoNum type="arabicPeriod"/>
            </a:pPr>
            <a:endParaRPr lang="en-US" sz="1600" dirty="0"/>
          </a:p>
          <a:p>
            <a:pPr algn="l">
              <a:buFont typeface="+mj-lt"/>
              <a:buAutoNum type="arabicPeriod"/>
            </a:pPr>
            <a:r>
              <a:rPr lang="en-US" sz="1600" dirty="0"/>
              <a:t>Recommendation of parts replace/repair in homeowner insurance company</a:t>
            </a:r>
          </a:p>
        </p:txBody>
      </p:sp>
    </p:spTree>
    <p:extLst>
      <p:ext uri="{BB962C8B-B14F-4D97-AF65-F5344CB8AC3E}">
        <p14:creationId xmlns:p14="http://schemas.microsoft.com/office/powerpoint/2010/main" val="2623336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EC5521-717D-4123-ABD6-6871F9D64243}"/>
              </a:ext>
            </a:extLst>
          </p:cNvPr>
          <p:cNvSpPr txBox="1"/>
          <p:nvPr/>
        </p:nvSpPr>
        <p:spPr>
          <a:xfrm>
            <a:off x="1457325" y="952500"/>
            <a:ext cx="4731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1. Consider two movie type find user group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B1383-5546-404F-A400-80C500BD9FC4}"/>
              </a:ext>
            </a:extLst>
          </p:cNvPr>
          <p:cNvSpPr txBox="1"/>
          <p:nvPr/>
        </p:nvSpPr>
        <p:spPr>
          <a:xfrm>
            <a:off x="1066822" y="1471613"/>
            <a:ext cx="5990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Subset of users rated most Action and Horror movie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average action rating and avg horror rating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DCD1872-D670-46B5-9299-915480F8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199" y="614362"/>
            <a:ext cx="3371850" cy="2009775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AA47823-4C0A-4928-850C-AB0ABEB2F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09" y="2443252"/>
            <a:ext cx="4586288" cy="4139249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A72313A-90FF-43DD-9A13-80FCE34EE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5" y="2773918"/>
            <a:ext cx="3989542" cy="3562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233C8-73FB-4DF8-ACD7-00A76349E033}"/>
              </a:ext>
            </a:extLst>
          </p:cNvPr>
          <p:cNvSpPr txBox="1"/>
          <p:nvPr/>
        </p:nvSpPr>
        <p:spPr>
          <a:xfrm>
            <a:off x="2295525" y="2871788"/>
            <a:ext cx="98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cluster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0F6DF-2AC6-4AA0-93C4-5BAB6DD83C68}"/>
              </a:ext>
            </a:extLst>
          </p:cNvPr>
          <p:cNvSpPr txBox="1"/>
          <p:nvPr/>
        </p:nvSpPr>
        <p:spPr>
          <a:xfrm>
            <a:off x="7138988" y="2990850"/>
            <a:ext cx="98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cluster</a:t>
            </a:r>
          </a:p>
        </p:txBody>
      </p:sp>
    </p:spTree>
    <p:extLst>
      <p:ext uri="{BB962C8B-B14F-4D97-AF65-F5344CB8AC3E}">
        <p14:creationId xmlns:p14="http://schemas.microsoft.com/office/powerpoint/2010/main" val="3597164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57077E5-87F4-493A-A73E-448FB1778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219" y="1331420"/>
            <a:ext cx="5124450" cy="3314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8BAF75-D535-42F1-9299-6E968D4ED093}"/>
              </a:ext>
            </a:extLst>
          </p:cNvPr>
          <p:cNvSpPr txBox="1"/>
          <p:nvPr/>
        </p:nvSpPr>
        <p:spPr>
          <a:xfrm>
            <a:off x="6962775" y="2533650"/>
            <a:ext cx="313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Appropriate cluster should be 2</a:t>
            </a:r>
          </a:p>
        </p:txBody>
      </p:sp>
    </p:spTree>
    <p:extLst>
      <p:ext uri="{BB962C8B-B14F-4D97-AF65-F5344CB8AC3E}">
        <p14:creationId xmlns:p14="http://schemas.microsoft.com/office/powerpoint/2010/main" val="3649369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FF09CC-A469-447E-AD93-4917AAF6D323}"/>
              </a:ext>
            </a:extLst>
          </p:cNvPr>
          <p:cNvSpPr txBox="1"/>
          <p:nvPr/>
        </p:nvSpPr>
        <p:spPr>
          <a:xfrm>
            <a:off x="1209675" y="776287"/>
            <a:ext cx="348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2. User rated most in a cluster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02D3D-54B4-48E8-9B2F-81B4A9004BEB}"/>
              </a:ext>
            </a:extLst>
          </p:cNvPr>
          <p:cNvSpPr txBox="1"/>
          <p:nvPr/>
        </p:nvSpPr>
        <p:spPr>
          <a:xfrm>
            <a:off x="2171700" y="1328738"/>
            <a:ext cx="617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visualization purpose only selected 100 movies and 50 users</a:t>
            </a:r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B7F37AF-8F07-4B5B-B0B6-3FEA2C80C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1647890"/>
            <a:ext cx="6439141" cy="513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55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56186F-1315-4CE4-8B40-173E873838FA}"/>
              </a:ext>
            </a:extLst>
          </p:cNvPr>
          <p:cNvSpPr txBox="1"/>
          <p:nvPr/>
        </p:nvSpPr>
        <p:spPr>
          <a:xfrm>
            <a:off x="1384183" y="906011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Disadvantages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98B63-DDD0-42DA-A5A8-30298854DB0B}"/>
              </a:ext>
            </a:extLst>
          </p:cNvPr>
          <p:cNvSpPr txBox="1"/>
          <p:nvPr/>
        </p:nvSpPr>
        <p:spPr>
          <a:xfrm>
            <a:off x="2374084" y="1593908"/>
            <a:ext cx="66912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Cold Start : There should be enough user in system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Sparsity : Rating missing for most of the user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Never rated : Not possible to recommend if never rated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019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Graphic 5" descr="Head with Gears">
            <a:extLst>
              <a:ext uri="{FF2B5EF4-FFF2-40B4-BE49-F238E27FC236}">
                <a16:creationId xmlns:a16="http://schemas.microsoft.com/office/drawing/2014/main" id="{727211A6-5465-4612-84B5-6B464F51DA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6914" y="1339536"/>
            <a:ext cx="4261089" cy="42610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0862DA-7A08-4BE4-8549-49AC8C5991C1}"/>
              </a:ext>
            </a:extLst>
          </p:cNvPr>
          <p:cNvSpPr txBox="1"/>
          <p:nvPr/>
        </p:nvSpPr>
        <p:spPr>
          <a:xfrm>
            <a:off x="5176271" y="1674807"/>
            <a:ext cx="4985470" cy="3910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Future work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+mj-lt"/>
                <a:ea typeface="+mj-ea"/>
                <a:cs typeface="+mj-cs"/>
              </a:rPr>
              <a:t>Use Hybrid algorithm ( Content + collaborative ) 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latin typeface="+mj-lt"/>
                <a:ea typeface="+mj-ea"/>
                <a:cs typeface="+mj-cs"/>
              </a:rPr>
              <a:t>Use Deep learning techniques</a:t>
            </a:r>
          </a:p>
        </p:txBody>
      </p:sp>
    </p:spTree>
    <p:extLst>
      <p:ext uri="{BB962C8B-B14F-4D97-AF65-F5344CB8AC3E}">
        <p14:creationId xmlns:p14="http://schemas.microsoft.com/office/powerpoint/2010/main" val="2518360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Graphic 5" descr="Statistics">
            <a:extLst>
              <a:ext uri="{FF2B5EF4-FFF2-40B4-BE49-F238E27FC236}">
                <a16:creationId xmlns:a16="http://schemas.microsoft.com/office/drawing/2014/main" id="{6CE62C44-02DB-435C-BA36-0B674FCB7E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89FFC1-14D5-4507-907F-E8A7BD8EEA1C}"/>
              </a:ext>
            </a:extLst>
          </p:cNvPr>
          <p:cNvSpPr txBox="1"/>
          <p:nvPr/>
        </p:nvSpPr>
        <p:spPr>
          <a:xfrm>
            <a:off x="2085865" y="3428998"/>
            <a:ext cx="416650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Statistical analysis</a:t>
            </a:r>
          </a:p>
        </p:txBody>
      </p:sp>
    </p:spTree>
    <p:extLst>
      <p:ext uri="{BB962C8B-B14F-4D97-AF65-F5344CB8AC3E}">
        <p14:creationId xmlns:p14="http://schemas.microsoft.com/office/powerpoint/2010/main" val="2949661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6B6743-0D44-4B6D-83F9-19A5B66144F6}"/>
              </a:ext>
            </a:extLst>
          </p:cNvPr>
          <p:cNvSpPr txBox="1"/>
          <p:nvPr/>
        </p:nvSpPr>
        <p:spPr>
          <a:xfrm>
            <a:off x="646112" y="452718"/>
            <a:ext cx="41655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200" u="sng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Dataset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D9681AB-65CF-47E9-9FA3-7B05D6349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Freeform 23">
            <a:extLst>
              <a:ext uri="{FF2B5EF4-FFF2-40B4-BE49-F238E27FC236}">
                <a16:creationId xmlns:a16="http://schemas.microsoft.com/office/drawing/2014/main" id="{8FCA736E-BDE3-4D4D-8D87-E9AE7925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A382C04-0F6B-4503-92EF-C410F2B96A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3817" y="647699"/>
            <a:ext cx="4650656" cy="2162555"/>
          </a:xfrm>
          <a:prstGeom prst="rect">
            <a:avLst/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29AA25D-1E7A-4074-BF68-D55A83B81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8DF87A-B8B2-452B-BCFF-2E1A2E1002A4}"/>
              </a:ext>
            </a:extLst>
          </p:cNvPr>
          <p:cNvSpPr txBox="1"/>
          <p:nvPr/>
        </p:nvSpPr>
        <p:spPr>
          <a:xfrm>
            <a:off x="646113" y="2052918"/>
            <a:ext cx="416514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MovieLens provided data related to users , Movies and rating of each movie by users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In our recommendation system we are using this rating and item dataset 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dataset Link: https://grouplens.org/datasets/movielens/100k/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5D9C6F6-589E-4566-938F-E5A6EE177C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0" y="3108258"/>
            <a:ext cx="5449471" cy="30380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85623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F24AB6EF-B52A-41B6-9286-57BC666E3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92" y="1930705"/>
            <a:ext cx="2943225" cy="3438525"/>
          </a:xfrm>
          <a:prstGeom prst="rect">
            <a:avLst/>
          </a:prstGeom>
        </p:spPr>
      </p:pic>
      <p:pic>
        <p:nvPicPr>
          <p:cNvPr id="5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7FEDE3E5-831D-4C11-A1F1-16748CCE5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360" y="327518"/>
            <a:ext cx="4619298" cy="2968881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93B5EC56-8098-478B-8014-FE1EEAFBF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624" y="4172435"/>
            <a:ext cx="3774584" cy="2456911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435014C5-2D2D-4295-9315-20518167B14E}"/>
              </a:ext>
            </a:extLst>
          </p:cNvPr>
          <p:cNvSpPr/>
          <p:nvPr/>
        </p:nvSpPr>
        <p:spPr>
          <a:xfrm>
            <a:off x="7540916" y="3532124"/>
            <a:ext cx="328376" cy="4849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8514F-37F2-4BF5-AF8F-AAACC70126B8}"/>
              </a:ext>
            </a:extLst>
          </p:cNvPr>
          <p:cNvSpPr txBox="1"/>
          <p:nvPr/>
        </p:nvSpPr>
        <p:spPr>
          <a:xfrm>
            <a:off x="985838" y="266700"/>
            <a:ext cx="97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Dataset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45333-D7F7-4C9C-9066-E1EC289CC053}"/>
              </a:ext>
            </a:extLst>
          </p:cNvPr>
          <p:cNvSpPr txBox="1"/>
          <p:nvPr/>
        </p:nvSpPr>
        <p:spPr>
          <a:xfrm>
            <a:off x="2310452" y="5400891"/>
            <a:ext cx="77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u.data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7385C1-4105-4E60-B0FB-BFD4075F22B7}"/>
              </a:ext>
            </a:extLst>
          </p:cNvPr>
          <p:cNvSpPr txBox="1"/>
          <p:nvPr/>
        </p:nvSpPr>
        <p:spPr>
          <a:xfrm>
            <a:off x="6573702" y="3365085"/>
            <a:ext cx="79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u.item</a:t>
            </a:r>
          </a:p>
        </p:txBody>
      </p:sp>
    </p:spTree>
    <p:extLst>
      <p:ext uri="{BB962C8B-B14F-4D97-AF65-F5344CB8AC3E}">
        <p14:creationId xmlns:p14="http://schemas.microsoft.com/office/powerpoint/2010/main" val="1001529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069B71-7CD1-4DE4-A434-E3F87EC0B81C}"/>
              </a:ext>
            </a:extLst>
          </p:cNvPr>
          <p:cNvSpPr txBox="1"/>
          <p:nvPr/>
        </p:nvSpPr>
        <p:spPr>
          <a:xfrm>
            <a:off x="1152292" y="395288"/>
            <a:ext cx="260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Statistical Analysis &amp; EDA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FCC882-61F5-4A2E-A9C1-9D4F2E45ECD1}"/>
              </a:ext>
            </a:extLst>
          </p:cNvPr>
          <p:cNvSpPr txBox="1"/>
          <p:nvPr/>
        </p:nvSpPr>
        <p:spPr>
          <a:xfrm>
            <a:off x="1724025" y="918835"/>
            <a:ext cx="2377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Descriptive statistics</a:t>
            </a:r>
          </a:p>
          <a:p>
            <a:r>
              <a:rPr lang="en-US" dirty="0"/>
              <a:t>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8EAEB90-8500-4362-B98D-0A50DADE8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832" y="1390650"/>
            <a:ext cx="4381500" cy="285750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1678779A-0121-4B40-9B8A-408248636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63" y="1476710"/>
            <a:ext cx="3067050" cy="28666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515E13-73AD-4802-BDF3-81B69F68A255}"/>
              </a:ext>
            </a:extLst>
          </p:cNvPr>
          <p:cNvSpPr txBox="1"/>
          <p:nvPr/>
        </p:nvSpPr>
        <p:spPr>
          <a:xfrm>
            <a:off x="1773297" y="4719965"/>
            <a:ext cx="1848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Missing Values</a:t>
            </a:r>
          </a:p>
          <a:p>
            <a:r>
              <a:rPr lang="en-US" dirty="0"/>
              <a:t> </a:t>
            </a:r>
          </a:p>
        </p:txBody>
      </p:sp>
      <p:pic>
        <p:nvPicPr>
          <p:cNvPr id="10" name="Picture 9" descr="Graphical user interface, text, table&#10;&#10;Description automatically generated">
            <a:extLst>
              <a:ext uri="{FF2B5EF4-FFF2-40B4-BE49-F238E27FC236}">
                <a16:creationId xmlns:a16="http://schemas.microsoft.com/office/drawing/2014/main" id="{492FC22C-E250-46E8-ADCF-1F1C9F9CE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849" y="5200440"/>
            <a:ext cx="2181225" cy="1257300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A7DA61A-1AE1-4668-A3DD-05F6B136A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4662" y="5253037"/>
            <a:ext cx="2309813" cy="119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6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EE8940-5B94-409C-AEB7-7B098B5F88AA}"/>
              </a:ext>
            </a:extLst>
          </p:cNvPr>
          <p:cNvSpPr txBox="1"/>
          <p:nvPr/>
        </p:nvSpPr>
        <p:spPr>
          <a:xfrm>
            <a:off x="1158934" y="886153"/>
            <a:ext cx="2059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Duplicate Entries</a:t>
            </a:r>
          </a:p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3817A-00CE-49F7-A027-6512E189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1452562"/>
            <a:ext cx="9324975" cy="638175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4174D01E-5283-4E7C-B7FF-54FFBCA4BBAD}"/>
              </a:ext>
            </a:extLst>
          </p:cNvPr>
          <p:cNvSpPr/>
          <p:nvPr/>
        </p:nvSpPr>
        <p:spPr>
          <a:xfrm>
            <a:off x="5410200" y="2595563"/>
            <a:ext cx="414338" cy="7096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432BC-7282-4344-A9E5-E8ABE582106B}"/>
              </a:ext>
            </a:extLst>
          </p:cNvPr>
          <p:cNvSpPr txBox="1"/>
          <p:nvPr/>
        </p:nvSpPr>
        <p:spPr>
          <a:xfrm>
            <a:off x="6015038" y="2781300"/>
            <a:ext cx="97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265A89-C643-4C8E-800E-53B818875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49" y="3500437"/>
            <a:ext cx="57435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09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FDD34F41-D925-4D4C-A77C-ECCF6EE5E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193" y="737656"/>
            <a:ext cx="7875122" cy="2227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40BA20-709A-4A67-90CD-5E0CFC61AB8D}"/>
              </a:ext>
            </a:extLst>
          </p:cNvPr>
          <p:cNvSpPr txBox="1"/>
          <p:nvPr/>
        </p:nvSpPr>
        <p:spPr>
          <a:xfrm>
            <a:off x="149780" y="1430892"/>
            <a:ext cx="1457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Rating counts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433BEB-B9C0-42E5-BF32-B92D21DA46BC}"/>
              </a:ext>
            </a:extLst>
          </p:cNvPr>
          <p:cNvSpPr txBox="1"/>
          <p:nvPr/>
        </p:nvSpPr>
        <p:spPr>
          <a:xfrm>
            <a:off x="397223" y="6173272"/>
            <a:ext cx="471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10 users who have rated most of the movies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1A5FDA34-F2B8-4481-B65C-02D6A7E39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93" y="3282807"/>
            <a:ext cx="5334902" cy="2837537"/>
          </a:xfrm>
          <a:prstGeom prst="rect">
            <a:avLst/>
          </a:prstGeom>
        </p:spPr>
      </p:pic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9BB8CACB-00C6-49AC-A1F1-D6A621C49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94" y="3282807"/>
            <a:ext cx="4072981" cy="28375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A0729C-998F-45BE-B96F-4CBEAAF55893}"/>
              </a:ext>
            </a:extLst>
          </p:cNvPr>
          <p:cNvSpPr txBox="1"/>
          <p:nvPr/>
        </p:nvSpPr>
        <p:spPr>
          <a:xfrm>
            <a:off x="7796213" y="6138863"/>
            <a:ext cx="246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Movies with High Rating</a:t>
            </a:r>
          </a:p>
        </p:txBody>
      </p:sp>
    </p:spTree>
    <p:extLst>
      <p:ext uri="{BB962C8B-B14F-4D97-AF65-F5344CB8AC3E}">
        <p14:creationId xmlns:p14="http://schemas.microsoft.com/office/powerpoint/2010/main" val="36759501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1122</TotalTime>
  <Words>722</Words>
  <Application>Microsoft Office PowerPoint</Application>
  <PresentationFormat>Widescreen</PresentationFormat>
  <Paragraphs>155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Century Gothic</vt:lpstr>
      <vt:lpstr>Helvetica Neue</vt:lpstr>
      <vt:lpstr>Inter</vt:lpstr>
      <vt:lpstr>Public Sans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Anwesh Praharaj</dc:creator>
  <cp:lastModifiedBy>Anwesh Praharaj</cp:lastModifiedBy>
  <cp:revision>129</cp:revision>
  <dcterms:created xsi:type="dcterms:W3CDTF">2021-08-01T04:00:30Z</dcterms:created>
  <dcterms:modified xsi:type="dcterms:W3CDTF">2021-08-06T01:04:18Z</dcterms:modified>
</cp:coreProperties>
</file>